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bold.fntdata"/><Relationship Id="rId12" Type="http://schemas.openxmlformats.org/officeDocument/2006/relationships/slide" Target="slides/slide8.xml"/><Relationship Id="rId34" Type="http://schemas.openxmlformats.org/officeDocument/2006/relationships/font" Target="fonts/Robot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e0976a194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e0976a19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a2504f28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da2504f2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a2504f28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da2504f2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da2504f28_0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da2504f2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d9790b104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d9790b10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2f7bd368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e2f7bd36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2f7bd368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e2f7bd3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2f7bd368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e2f7bd36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e2f7bd368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e2f7bd3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e2f7bd368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e2f7bd36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e15a4b53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e15a4b5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e2f7bd368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e2f7bd36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e2f7bd368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e2f7bd36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da2504f28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da2504f2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d91641dd1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d91641d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e2f7bd36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e2f7bd3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e0976a194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3e0976a19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e0976a194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e0976a19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e0976a194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e0976a19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d91641dd1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d91641dd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e0976a19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e0976a1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e0976a194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e0976a1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d9790b104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d9790b1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e0976a194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e0976a19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e0976a194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e0976a19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0" Type="http://schemas.openxmlformats.org/officeDocument/2006/relationships/image" Target="../media/image7.png"/><Relationship Id="rId9" Type="http://schemas.openxmlformats.org/officeDocument/2006/relationships/hyperlink" Target="mailto:vudt@eway.vn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eway.vn/data-engineer" TargetMode="External"/><Relationship Id="rId7" Type="http://schemas.openxmlformats.org/officeDocument/2006/relationships/hyperlink" Target="https://eway.vn/data-scientist" TargetMode="External"/><Relationship Id="rId8" Type="http://schemas.openxmlformats.org/officeDocument/2006/relationships/hyperlink" Target="mailto:hr@eway.vn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635" y="234580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963" y="234580"/>
            <a:ext cx="1324623" cy="35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96875" y="1531937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30100" y="1753650"/>
            <a:ext cx="60915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en-US" sz="3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rPr>
              <a:t>Machine Learning Approaches to</a:t>
            </a:r>
            <a:r>
              <a:rPr b="1" lang="en-US" sz="3000">
                <a:solidFill>
                  <a:srgbClr val="536DFE"/>
                </a:solidFill>
              </a:rPr>
              <a:t> S</a:t>
            </a:r>
            <a:r>
              <a:rPr b="1" i="0" lang="en-US" sz="3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rPr>
              <a:t>ocial Media </a:t>
            </a:r>
            <a:r>
              <a:rPr b="1" lang="en-US" sz="3000">
                <a:solidFill>
                  <a:srgbClr val="536DFE"/>
                </a:solidFill>
              </a:rPr>
              <a:t>Mining</a:t>
            </a:r>
            <a:endParaRPr b="1" i="0" sz="3000" u="none" cap="none" strike="noStrike">
              <a:solidFill>
                <a:srgbClr val="536D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98928" y="3636958"/>
            <a:ext cx="242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363636"/>
                </a:solidFill>
              </a:rPr>
              <a:t>Đào Tuấn Vũ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b="1" lang="en-US" sz="1000">
                <a:solidFill>
                  <a:srgbClr val="363636"/>
                </a:solidFill>
              </a:rPr>
              <a:t>CTO DYNO</a:t>
            </a:r>
            <a:endParaRPr b="1" i="0" sz="28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6822" l="0" r="0" t="0"/>
          <a:stretch/>
        </p:blipFill>
        <p:spPr>
          <a:xfrm>
            <a:off x="5964766" y="3470564"/>
            <a:ext cx="1426647" cy="1317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rPr>
              <a:t>Social media event detection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944949" y="1248526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7">
            <a:alphaModFix/>
          </a:blip>
          <a:srcRect b="0" l="0" r="0" t="21433"/>
          <a:stretch/>
        </p:blipFill>
        <p:spPr>
          <a:xfrm>
            <a:off x="1138400" y="1323175"/>
            <a:ext cx="6867201" cy="270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Mining user demographic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944949" y="1248526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875" y="1947159"/>
            <a:ext cx="5994652" cy="12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Mining user interest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944949" y="1248526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3825" y="1791383"/>
            <a:ext cx="6096348" cy="156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1405532" y="484238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Mining customers usage of service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944949" y="1248526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5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7450" y="1657231"/>
            <a:ext cx="6096349" cy="136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DYNO </a:t>
            </a:r>
            <a:r>
              <a:rPr b="1" lang="en-US" sz="2400">
                <a:solidFill>
                  <a:srgbClr val="FF6F00"/>
                </a:solidFill>
              </a:rPr>
              <a:t>Machine Learning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1054175" y="1409975"/>
            <a:ext cx="57945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1. Understanding of business problem</a:t>
            </a:r>
            <a:b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2. Problem formalization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3. Data collecting 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4. Data preprocessing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5. Modelling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6. Way to evaluate model in real life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7. Way to deploy model</a:t>
            </a:r>
            <a:endParaRPr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1435407" y="56427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1. Understanding of business problem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1054175" y="1409975"/>
            <a:ext cx="57945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hat do you want to do?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For what?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Marketing</a:t>
            </a:r>
            <a:endParaRPr b="1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What are interests of a profile?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Fintech</a:t>
            </a:r>
            <a:endParaRPr b="1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What is the credit scoring of a profile?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HR</a:t>
            </a:r>
            <a:endParaRPr b="1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What is his job and does he want to quit his job?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User Profile</a:t>
            </a:r>
            <a:endParaRPr b="1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What is gender of a profile?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5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2. Problem formalization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1054175" y="1409975"/>
            <a:ext cx="57945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	Know exactly you want to do. 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What is definition of interest?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What is definition of credit scoring?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What is definition of gender?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3. Data collecting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1044225" y="1390075"/>
            <a:ext cx="48156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Is data is on the warehouse or need to be crawled from outside?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The coverage of data?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	Gender: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Tweet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Follower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Following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0152" y="1535077"/>
            <a:ext cx="2555925" cy="25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4. Data preprocessing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1054175" y="1409975"/>
            <a:ext cx="57945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Clean the data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Feature preprocessing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5900" y="1853575"/>
            <a:ext cx="3811450" cy="214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5. Modeling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054175" y="1409975"/>
            <a:ext cx="57945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Choice of target metric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○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○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Inference speed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○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Is model too slow?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482375" y="488175"/>
            <a:ext cx="484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9900"/>
                </a:solidFill>
              </a:rPr>
              <a:t>DYNO</a:t>
            </a:r>
            <a:endParaRPr b="1" sz="3000">
              <a:solidFill>
                <a:srgbClr val="FF99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FF6F00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189300" y="1518825"/>
            <a:ext cx="57945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Roboto"/>
              <a:buChar char="-"/>
            </a:pPr>
            <a:r>
              <a:rPr b="1"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DYNO.vn</a:t>
            </a:r>
            <a:r>
              <a:rPr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: Big data services for Fintech and Online Advertising</a:t>
            </a:r>
            <a:endParaRPr b="1" sz="16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Roboto"/>
              <a:buChar char="-"/>
            </a:pPr>
            <a:r>
              <a:rPr b="1"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AdFlex.asia</a:t>
            </a:r>
            <a:r>
              <a:rPr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: Top 1 CPA network in Viet Nam</a:t>
            </a:r>
            <a:endParaRPr sz="16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Roboto"/>
              <a:buChar char="-"/>
            </a:pPr>
            <a:r>
              <a:rPr b="1"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MasOffer.net</a:t>
            </a:r>
            <a:r>
              <a:rPr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: Top 1 CPS network in Viet Nam</a:t>
            </a:r>
            <a:endParaRPr sz="16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Roboto"/>
              <a:buChar char="-"/>
            </a:pPr>
            <a:r>
              <a:rPr b="1"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iHR</a:t>
            </a:r>
            <a:r>
              <a:rPr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: Big data for  recruiting</a:t>
            </a:r>
            <a:endParaRPr sz="16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Roboto"/>
              <a:buChar char="-"/>
            </a:pPr>
            <a:r>
              <a:rPr b="1"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eDoctor.io</a:t>
            </a:r>
            <a:r>
              <a:rPr lang="en-US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: Platform for healthcare</a:t>
            </a:r>
            <a:endParaRPr>
              <a:solidFill>
                <a:srgbClr val="36363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34373" y="492119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875" y="1927450"/>
            <a:ext cx="1425826" cy="142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1435382" y="5742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6. Way to evaluate model in real life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1054175" y="1409975"/>
            <a:ext cx="57945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5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175" y="1341775"/>
            <a:ext cx="3689924" cy="245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8875" y="1341775"/>
            <a:ext cx="1990524" cy="23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1760925" y="3959600"/>
            <a:ext cx="2039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Hair Cat</a:t>
            </a:r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5464425" y="3959600"/>
            <a:ext cx="2039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</a:t>
            </a:r>
            <a:r>
              <a:rPr lang="en-US"/>
              <a:t> Hair Cat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7. Way to deploy model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000" y="1566888"/>
            <a:ext cx="2407675" cy="24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4595" y="1716225"/>
            <a:ext cx="2710005" cy="22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489688" y="3899900"/>
            <a:ext cx="186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engine</a:t>
            </a:r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3474350" y="3974575"/>
            <a:ext cx="1810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 engine</a:t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2450" y="1991213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6761138" y="3974575"/>
            <a:ext cx="1542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own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DYNO Machine Learning</a:t>
            </a:r>
            <a:endParaRPr b="1" sz="2400">
              <a:solidFill>
                <a:srgbClr val="FF6F00"/>
              </a:solidFill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7125" y="1404000"/>
            <a:ext cx="3910050" cy="29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DYNO Machine Learning</a:t>
            </a:r>
            <a:endParaRPr b="1" sz="2400">
              <a:solidFill>
                <a:srgbClr val="FF6F00"/>
              </a:solidFill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852282"/>
            <a:ext cx="9144000" cy="2451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Tree based model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4611" y="1503914"/>
            <a:ext cx="4554776" cy="27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7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Text</a:t>
            </a:r>
            <a:r>
              <a:rPr b="1" lang="en-US" sz="2400">
                <a:solidFill>
                  <a:srgbClr val="FF6F00"/>
                </a:solidFill>
              </a:rPr>
              <a:t> </a:t>
            </a:r>
            <a:r>
              <a:rPr b="1" lang="en-US" sz="2400">
                <a:solidFill>
                  <a:srgbClr val="FF6F00"/>
                </a:solidFill>
              </a:rPr>
              <a:t>analysis</a:t>
            </a:r>
            <a:endParaRPr b="1" sz="2400">
              <a:solidFill>
                <a:srgbClr val="FF6F00"/>
              </a:solidFill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944949" y="1248526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4575" y="1533525"/>
            <a:ext cx="45148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8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Image </a:t>
            </a:r>
            <a:r>
              <a:rPr b="1" lang="en-US" sz="2400">
                <a:solidFill>
                  <a:srgbClr val="FF6F00"/>
                </a:solidFill>
              </a:rPr>
              <a:t>analysis</a:t>
            </a:r>
            <a:endParaRPr b="1" sz="2400">
              <a:solidFill>
                <a:srgbClr val="FF6F00"/>
              </a:solidFill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944949" y="1248526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8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3150" y="1138238"/>
            <a:ext cx="47625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Graph analysis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75" y="1449700"/>
            <a:ext cx="7964850" cy="24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6F00"/>
                </a:solidFill>
              </a:rPr>
              <a:t>Welcome on board</a:t>
            </a:r>
            <a:endParaRPr b="1" sz="2400">
              <a:solidFill>
                <a:srgbClr val="FF6F00"/>
              </a:solidFill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1830575" y="1636525"/>
            <a:ext cx="52569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Data engineer - </a:t>
            </a:r>
            <a:r>
              <a:rPr b="1"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https://eway.vn/data-engineer</a:t>
            </a:r>
            <a:endParaRPr b="1" sz="1600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Data scientist -</a:t>
            </a:r>
            <a:r>
              <a:rPr b="1" lang="en-US" sz="16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https://eway.vn/data-scientist</a:t>
            </a:r>
            <a:endParaRPr b="1" sz="1600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hr@eway.vn</a:t>
            </a:r>
            <a:endParaRPr b="1" sz="1600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vudt@eway.vn</a:t>
            </a:r>
            <a:endParaRPr b="1" sz="1600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10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8310" y="25584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638" y="255844"/>
            <a:ext cx="1324623" cy="35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1"/>
          <p:cNvSpPr txBox="1"/>
          <p:nvPr/>
        </p:nvSpPr>
        <p:spPr>
          <a:xfrm>
            <a:off x="869825" y="3341806"/>
            <a:ext cx="5575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3000" u="none" cap="none" strike="noStrike">
                <a:solidFill>
                  <a:srgbClr val="536DFE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i="0" sz="3000" u="none" cap="none" strike="noStrike">
              <a:solidFill>
                <a:srgbClr val="536D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6">
            <a:alphaModFix/>
          </a:blip>
          <a:srcRect b="6822" l="0" r="0" t="0"/>
          <a:stretch/>
        </p:blipFill>
        <p:spPr>
          <a:xfrm>
            <a:off x="5964766" y="3470564"/>
            <a:ext cx="1426647" cy="1317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3" cy="35606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9900"/>
                </a:solidFill>
              </a:rPr>
              <a:t>What is data mining?</a:t>
            </a:r>
            <a:endParaRPr b="1" sz="3000">
              <a:solidFill>
                <a:srgbClr val="FF99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FF6F00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96400" y="1248525"/>
            <a:ext cx="4506900" cy="3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Data mining is the process of discovering patterns in large data sets involving methods at the intersection of machine learning, statistics, and database systems</a:t>
            </a: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” – 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Wikipedia</a:t>
            </a:r>
            <a:endParaRPr b="1" i="0" sz="1400" u="none" cap="none" strike="noStrike">
              <a:solidFill>
                <a:srgbClr val="363636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6">
            <a:alphaModFix/>
          </a:blip>
          <a:srcRect b="13644" l="15546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4201" y="1721125"/>
            <a:ext cx="2931874" cy="202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944950" y="1296150"/>
            <a:ext cx="5794500" cy="27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Social media is defined as a group of Internet-based applications that allow the creation and exchanges of user- generated content.</a:t>
            </a:r>
            <a:endParaRPr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Social media gives users an easy-to-use way to communicate and network with each other on an unprecedented scale.</a:t>
            </a:r>
            <a:endParaRPr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Facebook, the social networking site, recorded 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more than 2.20 billion monthly active Facebook users for Q1 2018 (Facebook MAUs) which is a 13 percent increase year over year</a:t>
            </a:r>
            <a:endParaRPr b="1"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9900"/>
                </a:solidFill>
              </a:rPr>
              <a:t>What is social media?</a:t>
            </a:r>
            <a:endParaRPr b="1" sz="3000">
              <a:solidFill>
                <a:srgbClr val="FF99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FDD835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3" cy="35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12171" l="25962" r="0" t="0"/>
          <a:stretch/>
        </p:blipFill>
        <p:spPr>
          <a:xfrm>
            <a:off x="486161" y="537201"/>
            <a:ext cx="917575" cy="662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1121257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9900"/>
                </a:solidFill>
              </a:rPr>
              <a:t>Classification of social media</a:t>
            </a:r>
            <a:endParaRPr b="1" sz="3000">
              <a:solidFill>
                <a:srgbClr val="FF99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FF6F00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944950" y="1248525"/>
            <a:ext cx="5794500" cy="31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Online social networking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: facebook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Blogging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: medium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Micro-blogging: twitter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Wikis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: wikipedia</a:t>
            </a:r>
            <a:endParaRPr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Media sharing: youtube</a:t>
            </a:r>
            <a:endParaRPr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i="0" lang="en-US" sz="1400" u="none" cap="none" strike="noStrike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Answers: 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quora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9900"/>
                </a:solidFill>
              </a:rPr>
              <a:t>Data on social media</a:t>
            </a:r>
            <a:endParaRPr b="1" sz="3000">
              <a:solidFill>
                <a:srgbClr val="FF99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FF6F00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123724" y="1676326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Structured</a:t>
            </a:r>
            <a:r>
              <a:rPr b="1"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 data</a:t>
            </a:r>
            <a:endParaRPr b="1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Unstructured data: 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Every 60 seconds on Facebook: 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510.000 comments are posted, (734M per day)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293.000 statuses are updated,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and 136.000 photos are uploaded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650" y="1607850"/>
            <a:ext cx="29146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FF9900"/>
                </a:solidFill>
              </a:rPr>
              <a:t>Challenges</a:t>
            </a:r>
            <a:endParaRPr b="1" sz="3000">
              <a:solidFill>
                <a:srgbClr val="FF99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FF6F00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674750" y="1248525"/>
            <a:ext cx="57945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Social media data are 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vast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noisy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istributed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unstructured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Roboto"/>
              <a:buChar char="-"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dynamic. </a:t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rPr>
              <a:t>These characteristics pose challenges to data mining tasks to invent new efficient techniques and algorithms.</a:t>
            </a:r>
            <a:endParaRPr i="0" sz="1400" u="none" cap="none" strike="noStrike">
              <a:solidFill>
                <a:srgbClr val="3636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326075" y="124500"/>
            <a:ext cx="7035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9900"/>
                </a:solidFill>
              </a:rPr>
              <a:t>Sentiment Analysis and Opinion Mining</a:t>
            </a:r>
            <a:endParaRPr b="1" i="0" sz="2400" u="none" cap="none" strike="noStrike">
              <a:solidFill>
                <a:srgbClr val="FF9900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944949" y="1248526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3600" y="1374000"/>
            <a:ext cx="6685550" cy="26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835700" y="4179075"/>
            <a:ext cx="7600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63636"/>
                </a:solidFill>
              </a:rPr>
              <a:t>https://www.analyticsvidhya.com/blog/2017/03/measuring-audience-sentiments-about-movies-using-twitter-and-text-analytics/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310" y="4476970"/>
            <a:ext cx="2407658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638" y="4476970"/>
            <a:ext cx="1324625" cy="35606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405532" y="554326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rPr>
              <a:t>Influence Modeling</a:t>
            </a:r>
            <a:endParaRPr b="1" i="0" sz="2400" u="none" cap="none" strike="noStrike">
              <a:solidFill>
                <a:srgbClr val="FF6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944949" y="1248526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6">
            <a:alphaModFix/>
          </a:blip>
          <a:srcRect b="13644" l="15547" r="0" t="0"/>
          <a:stretch/>
        </p:blipFill>
        <p:spPr>
          <a:xfrm>
            <a:off x="504523" y="488182"/>
            <a:ext cx="698106" cy="68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9225" y="1443525"/>
            <a:ext cx="47057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